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72" r:id="rId2"/>
    <p:sldId id="274" r:id="rId3"/>
    <p:sldId id="278" r:id="rId4"/>
    <p:sldId id="273" r:id="rId5"/>
    <p:sldId id="275" r:id="rId6"/>
    <p:sldId id="276" r:id="rId7"/>
    <p:sldId id="279" r:id="rId8"/>
    <p:sldId id="280" r:id="rId9"/>
    <p:sldId id="257" r:id="rId10"/>
    <p:sldId id="281" r:id="rId11"/>
    <p:sldId id="283" r:id="rId12"/>
    <p:sldId id="284" r:id="rId13"/>
    <p:sldId id="286" r:id="rId14"/>
    <p:sldId id="289" r:id="rId15"/>
    <p:sldId id="260" r:id="rId16"/>
    <p:sldId id="291" r:id="rId17"/>
    <p:sldId id="262" r:id="rId18"/>
    <p:sldId id="271" r:id="rId19"/>
    <p:sldId id="263" r:id="rId20"/>
    <p:sldId id="264" r:id="rId21"/>
    <p:sldId id="265" r:id="rId22"/>
    <p:sldId id="267" r:id="rId23"/>
    <p:sldId id="293" r:id="rId24"/>
    <p:sldId id="295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9B699-BFF2-4C98-A280-AB0827DE7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6B627-B3CC-4523-8EF3-38F7E9809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51687-933F-47F7-BAB7-E6D936AC1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35260-7129-40C1-AB74-402CF92AF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197D1-9602-4134-B8FB-0A05A609EE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8E884-FEBE-43EA-BA3B-3F1A74333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27D08-8E9F-45F2-AA94-EE5383E3A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3165D-7671-4688-A292-CFA37FF592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84420-247F-4F0E-BDA9-A84F5EEBD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CEB69-EFB2-441F-8517-3783DF576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19459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0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1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2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3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4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5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6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7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8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9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0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1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2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3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7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7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7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7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6DA5B51-D9EF-4196-A865-0C4B5E97A3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png"/><Relationship Id="rId3" Type="http://schemas.openxmlformats.org/officeDocument/2006/relationships/image" Target="../media/image24.wmf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slideLayout" Target="../slideLayouts/slideLayout6.xml"/><Relationship Id="rId1" Type="http://schemas.openxmlformats.org/officeDocument/2006/relationships/audio" Target="&#1048;&#1058;&#1054;&#1043;&#1048;,%20&#1074;&#1088;&#1091;&#1095;&#1077;&#1085;&#1080;&#1077;.wma" TargetMode="Externa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06762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Психологическое сопровождение на этапе реализации ГОС НОУ.</a:t>
            </a:r>
            <a:br>
              <a:rPr lang="ru-RU" dirty="0" smtClean="0"/>
            </a:br>
            <a:r>
              <a:rPr lang="ru-RU" dirty="0" smtClean="0"/>
              <a:t>Опыт и перспективы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3657600"/>
            <a:ext cx="7162800" cy="2743200"/>
          </a:xfrm>
        </p:spPr>
        <p:txBody>
          <a:bodyPr/>
          <a:lstStyle/>
          <a:p>
            <a:pPr algn="r">
              <a:buFontTx/>
              <a:buNone/>
              <a:defRPr/>
            </a:pPr>
            <a:r>
              <a:rPr lang="ru-RU" dirty="0" smtClean="0"/>
              <a:t>Авторы:</a:t>
            </a:r>
          </a:p>
          <a:p>
            <a:pPr algn="r">
              <a:buFontTx/>
              <a:buNone/>
              <a:defRPr/>
            </a:pPr>
            <a:r>
              <a:rPr lang="ru-RU" sz="2800" dirty="0" smtClean="0"/>
              <a:t>Артемова И.</a:t>
            </a:r>
          </a:p>
          <a:p>
            <a:pPr algn="r">
              <a:buFontTx/>
              <a:buNone/>
              <a:defRPr/>
            </a:pPr>
            <a:r>
              <a:rPr lang="ru-RU" sz="2800" dirty="0" err="1" smtClean="0"/>
              <a:t>Невеличко</a:t>
            </a:r>
            <a:r>
              <a:rPr lang="ru-RU" sz="2800" dirty="0" smtClean="0"/>
              <a:t> Л.</a:t>
            </a:r>
          </a:p>
          <a:p>
            <a:pPr algn="r">
              <a:buFontTx/>
              <a:buNone/>
              <a:defRPr/>
            </a:pPr>
            <a:r>
              <a:rPr lang="ru-RU" sz="2800" dirty="0" smtClean="0"/>
              <a:t>Гизель А.</a:t>
            </a:r>
          </a:p>
          <a:p>
            <a:pPr algn="r">
              <a:buFontTx/>
              <a:buNone/>
              <a:defRPr/>
            </a:pPr>
            <a:r>
              <a:rPr lang="ru-RU" sz="2800" dirty="0" err="1" smtClean="0"/>
              <a:t>Колоценко</a:t>
            </a:r>
            <a:r>
              <a:rPr lang="ru-RU" sz="2800" dirty="0" smtClean="0"/>
              <a:t> 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effectLst/>
                <a:latin typeface="Arial" charset="0"/>
              </a:rPr>
              <a:t>Игра «Внимание»</a:t>
            </a:r>
          </a:p>
        </p:txBody>
      </p:sp>
      <p:pic>
        <p:nvPicPr>
          <p:cNvPr id="5018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04800" y="1600200"/>
            <a:ext cx="8382000" cy="4505325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effectLst/>
              </a:rPr>
              <a:t>Игра «Внимание»</a:t>
            </a:r>
          </a:p>
        </p:txBody>
      </p:sp>
      <p:pic>
        <p:nvPicPr>
          <p:cNvPr id="52227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838200" y="1751013"/>
            <a:ext cx="3184525" cy="3663950"/>
          </a:xfrm>
          <a:noFill/>
          <a:ln/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29200" y="1828800"/>
            <a:ext cx="33909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effectLst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effectLst/>
              </a:rPr>
              <a:t>Игра «Внимание»</a:t>
            </a:r>
          </a:p>
        </p:txBody>
      </p:sp>
      <p:pic>
        <p:nvPicPr>
          <p:cNvPr id="5529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62000" y="1676400"/>
            <a:ext cx="3206750" cy="3711575"/>
          </a:xfrm>
          <a:noFill/>
          <a:ln/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7800" y="1752600"/>
            <a:ext cx="33242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effectLst/>
              </a:rPr>
              <a:t>А Л Ф А В И Т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z="6000" smtClean="0">
                <a:effectLst/>
              </a:rPr>
              <a:t>А Б В Г Д Е Е Ж З И </a:t>
            </a:r>
          </a:p>
          <a:p>
            <a:r>
              <a:rPr lang="ru-RU" sz="6000" smtClean="0">
                <a:effectLst/>
              </a:rPr>
              <a:t>Й К Л М Н О П Р С Т </a:t>
            </a:r>
          </a:p>
          <a:p>
            <a:r>
              <a:rPr lang="ru-RU" sz="6000" smtClean="0">
                <a:effectLst/>
              </a:rPr>
              <a:t>У Ф Х Ц Ч Ш  Щ  Ъ </a:t>
            </a:r>
          </a:p>
          <a:p>
            <a:r>
              <a:rPr lang="ru-RU" sz="6000" smtClean="0">
                <a:effectLst/>
              </a:rPr>
              <a:t>Ы Ь Э Ю Я  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Алфавит</a:t>
            </a:r>
          </a:p>
        </p:txBody>
      </p:sp>
      <p:pic>
        <p:nvPicPr>
          <p:cNvPr id="13315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3400" y="2281238"/>
            <a:ext cx="6400800" cy="3481387"/>
          </a:xfrm>
          <a:noFill/>
        </p:spPr>
      </p:pic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00800" y="3505200"/>
            <a:ext cx="2209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5800" y="304800"/>
            <a:ext cx="109537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effectLst/>
              </a:rPr>
              <a:t>Узнай число </a:t>
            </a:r>
          </a:p>
        </p:txBody>
      </p:sp>
      <p:pic>
        <p:nvPicPr>
          <p:cNvPr id="6041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62000" y="1978025"/>
            <a:ext cx="2057400" cy="1514475"/>
          </a:xfrm>
          <a:noFill/>
          <a:ln/>
        </p:spPr>
      </p:pic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33800" y="2514600"/>
            <a:ext cx="18288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77000" y="3962400"/>
            <a:ext cx="1905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Шифровальщик</a:t>
            </a:r>
          </a:p>
        </p:txBody>
      </p:sp>
      <p:pic>
        <p:nvPicPr>
          <p:cNvPr id="15363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85800" y="1676400"/>
            <a:ext cx="7772400" cy="42370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pechkinnpach-crazynet"/>
          <p:cNvPicPr>
            <a:picLocks noChangeAspect="1" noChangeArrowheads="1"/>
          </p:cNvPicPr>
          <p:nvPr/>
        </p:nvPicPr>
        <p:blipFill>
          <a:blip r:embed="rId3" cstate="email"/>
          <a:srcRect r="-119" b="104"/>
          <a:stretch>
            <a:fillRect/>
          </a:stretch>
        </p:blipFill>
        <p:spPr bwMode="auto">
          <a:xfrm>
            <a:off x="3492500" y="1773238"/>
            <a:ext cx="56515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0" y="0"/>
            <a:ext cx="6842125" cy="1368425"/>
          </a:xfrm>
          <a:prstGeom prst="wedgeRoundRectCallout">
            <a:avLst>
              <a:gd name="adj1" fmla="val 35801"/>
              <a:gd name="adj2" fmla="val 104407"/>
              <a:gd name="adj3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042988" y="373063"/>
            <a:ext cx="58150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i="1">
                <a:solidFill>
                  <a:srgbClr val="0000CC"/>
                </a:solidFill>
                <a:latin typeface="Arial" charset="0"/>
              </a:rPr>
              <a:t>Я весёлый почтальон! Детям я давно знаком, Много писем и газет возит мой велосипед.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79388" y="4149725"/>
            <a:ext cx="4392612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i="1">
                <a:solidFill>
                  <a:srgbClr val="FF0000"/>
                </a:solidFill>
                <a:latin typeface="Arial" charset="0"/>
              </a:rPr>
              <a:t>П </a:t>
            </a:r>
            <a:r>
              <a:rPr lang="ru-RU" sz="3200" b="1" i="1">
                <a:solidFill>
                  <a:srgbClr val="FF0000"/>
                </a:solidFill>
                <a:latin typeface="Arial" charset="0"/>
              </a:rPr>
              <a:t>_ </a:t>
            </a:r>
            <a:r>
              <a:rPr lang="ru-RU" sz="4000" b="1" i="1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sz="3200" b="1" i="1">
                <a:solidFill>
                  <a:srgbClr val="FF0000"/>
                </a:solidFill>
                <a:latin typeface="Arial" charset="0"/>
              </a:rPr>
              <a:t>_  _  _  _  _  _</a:t>
            </a:r>
            <a:r>
              <a:rPr lang="ru-RU" sz="1600">
                <a:latin typeface="Arial" charset="0"/>
              </a:rPr>
              <a:t>  </a:t>
            </a:r>
            <a:r>
              <a:rPr lang="ru-RU" sz="3600" b="1" i="1">
                <a:solidFill>
                  <a:srgbClr val="FF0000"/>
                </a:solidFill>
                <a:latin typeface="Arial" charset="0"/>
              </a:rPr>
              <a:t>н</a:t>
            </a:r>
          </a:p>
          <a:p>
            <a:pPr>
              <a:spcBef>
                <a:spcPct val="50000"/>
              </a:spcBef>
              <a:defRPr/>
            </a:pPr>
            <a:r>
              <a:rPr lang="ru-RU" sz="3600" b="1" i="1">
                <a:solidFill>
                  <a:srgbClr val="FF0000"/>
                </a:solidFill>
                <a:latin typeface="Arial" charset="0"/>
              </a:rPr>
              <a:t>П </a:t>
            </a:r>
            <a:r>
              <a:rPr lang="ru-RU" sz="3200" b="1" i="1">
                <a:solidFill>
                  <a:srgbClr val="FF0000"/>
                </a:solidFill>
                <a:latin typeface="Arial" charset="0"/>
              </a:rPr>
              <a:t>_  _  _  _  </a:t>
            </a:r>
            <a:r>
              <a:rPr lang="ru-RU" sz="3600" b="1" i="1">
                <a:solidFill>
                  <a:srgbClr val="FF0000"/>
                </a:solidFill>
                <a:latin typeface="Arial" charset="0"/>
              </a:rPr>
              <a:t>н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23850" y="260350"/>
            <a:ext cx="61928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7596188" y="3429000"/>
            <a:ext cx="8747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9600" b="1">
                <a:solidFill>
                  <a:srgbClr val="FF0000"/>
                </a:solidFill>
                <a:latin typeface="Comic Sans MS" pitchFamily="66" charset="0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/>
      <p:bldP spid="24581" grpId="0"/>
      <p:bldP spid="24581" grpId="1"/>
      <p:bldP spid="245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Отгадай загадку</a:t>
            </a:r>
          </a:p>
        </p:txBody>
      </p:sp>
      <p:pic>
        <p:nvPicPr>
          <p:cNvPr id="17411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62000" y="1903413"/>
            <a:ext cx="7848600" cy="3708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49580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sz="4800" dirty="0" smtClean="0"/>
              <a:t>«Нельзя чему-нибудь</a:t>
            </a:r>
            <a:br>
              <a:rPr lang="ru-RU" sz="4800" dirty="0" smtClean="0"/>
            </a:br>
            <a:r>
              <a:rPr lang="ru-RU" sz="4800" dirty="0" smtClean="0"/>
              <a:t>научить человека, </a:t>
            </a:r>
            <a:br>
              <a:rPr lang="ru-RU" sz="4800" dirty="0" smtClean="0"/>
            </a:br>
            <a:r>
              <a:rPr lang="ru-RU" sz="4800" dirty="0" smtClean="0"/>
              <a:t>можно только помочь ему </a:t>
            </a:r>
            <a:br>
              <a:rPr lang="ru-RU" sz="4800" dirty="0" smtClean="0"/>
            </a:br>
            <a:r>
              <a:rPr lang="ru-RU" sz="4800" dirty="0" smtClean="0"/>
              <a:t>обнаружить это внутри себя»</a:t>
            </a:r>
            <a:br>
              <a:rPr lang="ru-RU" sz="4800" dirty="0" smtClean="0"/>
            </a:br>
            <a:r>
              <a:rPr lang="ru-RU" sz="4800" dirty="0" smtClean="0"/>
              <a:t>Г. Галилей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Задачи</a:t>
            </a:r>
          </a:p>
        </p:txBody>
      </p:sp>
      <p:pic>
        <p:nvPicPr>
          <p:cNvPr id="18435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43000" y="1447800"/>
            <a:ext cx="7159625" cy="1219200"/>
          </a:xfrm>
          <a:noFill/>
        </p:spPr>
      </p:pic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9200" y="2514600"/>
            <a:ext cx="670560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00200" y="5181600"/>
            <a:ext cx="61626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Выбери фигуру</a:t>
            </a:r>
          </a:p>
        </p:txBody>
      </p:sp>
      <p:pic>
        <p:nvPicPr>
          <p:cNvPr id="19459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19200" y="1676400"/>
            <a:ext cx="3362325" cy="2344738"/>
          </a:xfrm>
          <a:noFill/>
        </p:spPr>
      </p:pic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7800" y="3733800"/>
            <a:ext cx="31813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0483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81000" y="609600"/>
            <a:ext cx="8382000" cy="5715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620000" cy="1143000"/>
          </a:xfrm>
          <a:noFill/>
          <a:ln/>
        </p:spPr>
        <p:txBody>
          <a:bodyPr/>
          <a:lstStyle/>
          <a:p>
            <a:r>
              <a:rPr lang="ru-RU" sz="5400" smtClean="0">
                <a:effectLst/>
              </a:rPr>
              <a:t>Пожелание</a:t>
            </a:r>
          </a:p>
        </p:txBody>
      </p:sp>
      <p:pic>
        <p:nvPicPr>
          <p:cNvPr id="62467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4000" y="2205038"/>
            <a:ext cx="6934200" cy="3406775"/>
          </a:xfrm>
          <a:noFill/>
          <a:ln/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7200"/>
            <a:ext cx="28575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QG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WordArt 3"/>
          <p:cNvSpPr>
            <a:spLocks noChangeArrowheads="1" noChangeShapeType="1" noTextEdit="1"/>
          </p:cNvSpPr>
          <p:nvPr/>
        </p:nvSpPr>
        <p:spPr bwMode="auto">
          <a:xfrm>
            <a:off x="1042988" y="549275"/>
            <a:ext cx="7127875" cy="1366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458"/>
              </a:avLst>
            </a:prstTxWarp>
          </a:bodyPr>
          <a:lstStyle/>
          <a:p>
            <a:pPr algn="ctr"/>
            <a:r>
              <a:rPr lang="ru-RU" sz="7200" b="1" kern="1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1">
                      <a:srgbClr val="1A8D48"/>
                    </a:gs>
                    <a:gs pos="26000">
                      <a:srgbClr val="FFFF00"/>
                    </a:gs>
                    <a:gs pos="36500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500">
                      <a:srgbClr val="EE3F17"/>
                    </a:gs>
                    <a:gs pos="74000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Comic Sans MS"/>
              </a:rPr>
              <a:t>МОЛОДЦЫ!</a:t>
            </a:r>
          </a:p>
        </p:txBody>
      </p:sp>
      <p:grpSp>
        <p:nvGrpSpPr>
          <p:cNvPr id="64516" name="Group 4"/>
          <p:cNvGrpSpPr>
            <a:grpSpLocks/>
          </p:cNvGrpSpPr>
          <p:nvPr/>
        </p:nvGrpSpPr>
        <p:grpSpPr bwMode="auto">
          <a:xfrm>
            <a:off x="2916238" y="4437063"/>
            <a:ext cx="3311525" cy="1989137"/>
            <a:chOff x="1519" y="2387"/>
            <a:chExt cx="2623" cy="1633"/>
          </a:xfrm>
        </p:grpSpPr>
        <p:pic>
          <p:nvPicPr>
            <p:cNvPr id="64517" name="Picture 5" descr="медалька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81" y="2387"/>
              <a:ext cx="897" cy="946"/>
            </a:xfrm>
            <a:prstGeom prst="rect">
              <a:avLst/>
            </a:prstGeom>
            <a:noFill/>
          </p:spPr>
        </p:pic>
        <p:pic>
          <p:nvPicPr>
            <p:cNvPr id="64518" name="Picture 6" descr="медалька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856674">
              <a:off x="2880" y="3158"/>
              <a:ext cx="808" cy="851"/>
            </a:xfrm>
            <a:prstGeom prst="rect">
              <a:avLst/>
            </a:prstGeom>
            <a:noFill/>
          </p:spPr>
        </p:pic>
        <p:pic>
          <p:nvPicPr>
            <p:cNvPr id="64519" name="Picture 7" descr="медалька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73" y="3158"/>
              <a:ext cx="818" cy="862"/>
            </a:xfrm>
            <a:prstGeom prst="rect">
              <a:avLst/>
            </a:prstGeom>
            <a:noFill/>
          </p:spPr>
        </p:pic>
        <p:pic>
          <p:nvPicPr>
            <p:cNvPr id="64520" name="Picture 8" descr="медалька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88" y="2432"/>
              <a:ext cx="854" cy="900"/>
            </a:xfrm>
            <a:prstGeom prst="rect">
              <a:avLst/>
            </a:prstGeom>
            <a:noFill/>
          </p:spPr>
        </p:pic>
        <p:pic>
          <p:nvPicPr>
            <p:cNvPr id="64521" name="Picture 9" descr="медалька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1238451">
              <a:off x="1519" y="2432"/>
              <a:ext cx="844" cy="890"/>
            </a:xfrm>
            <a:prstGeom prst="rect">
              <a:avLst/>
            </a:prstGeom>
            <a:noFill/>
          </p:spPr>
        </p:pic>
      </p:grpSp>
      <p:pic>
        <p:nvPicPr>
          <p:cNvPr id="64522" name="Picture 10" descr="сканирование000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-1788959">
            <a:off x="827088" y="3141663"/>
            <a:ext cx="1598612" cy="2193925"/>
          </a:xfrm>
          <a:prstGeom prst="rect">
            <a:avLst/>
          </a:prstGeom>
          <a:noFill/>
        </p:spPr>
      </p:pic>
      <p:pic>
        <p:nvPicPr>
          <p:cNvPr id="64523" name="Picture 11" descr="сканирование0002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-664750">
            <a:off x="2266950" y="2205038"/>
            <a:ext cx="1574800" cy="2160587"/>
          </a:xfrm>
          <a:prstGeom prst="rect">
            <a:avLst/>
          </a:prstGeom>
          <a:noFill/>
        </p:spPr>
      </p:pic>
      <p:pic>
        <p:nvPicPr>
          <p:cNvPr id="64524" name="Picture 12" descr="сканирование000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689945">
            <a:off x="5435600" y="2276475"/>
            <a:ext cx="1558925" cy="2160588"/>
          </a:xfrm>
          <a:prstGeom prst="rect">
            <a:avLst/>
          </a:prstGeom>
          <a:noFill/>
        </p:spPr>
      </p:pic>
      <p:pic>
        <p:nvPicPr>
          <p:cNvPr id="64525" name="Picture 13" descr="сканирование0004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rot="1396557">
            <a:off x="6804025" y="3068638"/>
            <a:ext cx="1631950" cy="2203450"/>
          </a:xfrm>
          <a:prstGeom prst="rect">
            <a:avLst/>
          </a:prstGeom>
          <a:noFill/>
        </p:spPr>
      </p:pic>
      <p:pic>
        <p:nvPicPr>
          <p:cNvPr id="64526" name="ИТОГИ, вручение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8839200" y="70294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45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45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6" presetClass="emph" presetSubtype="0" repeatCount="3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645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26"/>
                </p:tgtEl>
              </p:cMediaNode>
            </p:audio>
          </p:childTnLst>
        </p:cTn>
      </p:par>
    </p:tnLst>
    <p:bldLst>
      <p:bldP spid="64515" grpId="0" animBg="1"/>
      <p:bldP spid="64515" grpId="1" animBg="1"/>
      <p:bldP spid="64515" grpId="2" animBg="1"/>
      <p:bldP spid="64515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Необходимые условия для развивающих занятий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defRPr/>
            </a:pPr>
            <a:r>
              <a:rPr lang="ru-RU" dirty="0" smtClean="0"/>
              <a:t>Большая эмоциональная поддержка взрослыми ребенка: одобряющий взгляд, кивок, стимулирующие слова.</a:t>
            </a:r>
          </a:p>
          <a:p>
            <a:pPr marL="609600" indent="-609600">
              <a:lnSpc>
                <a:spcPct val="90000"/>
              </a:lnSpc>
              <a:defRPr/>
            </a:pPr>
            <a:r>
              <a:rPr lang="ru-RU" dirty="0" smtClean="0"/>
              <a:t>Недопустимо сообщение детям готового ответа,  порицаний и высказываний недовольства.</a:t>
            </a:r>
          </a:p>
          <a:p>
            <a:pPr marL="609600" indent="-609600">
              <a:lnSpc>
                <a:spcPct val="90000"/>
              </a:lnSpc>
              <a:defRPr/>
            </a:pPr>
            <a:r>
              <a:rPr lang="ru-RU" dirty="0" smtClean="0"/>
              <a:t>Важна опора на наглядность.</a:t>
            </a:r>
          </a:p>
          <a:p>
            <a:pPr marL="609600" indent="-609600">
              <a:lnSpc>
                <a:spcPct val="90000"/>
              </a:lnSpc>
              <a:defRPr/>
            </a:pPr>
            <a:r>
              <a:rPr lang="ru-RU" dirty="0" smtClean="0"/>
              <a:t>Возможны частичная подсказка, одобрение правильного пути поиска, поощрение ребенка.</a:t>
            </a:r>
          </a:p>
          <a:p>
            <a:pPr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62600"/>
          </a:xfrm>
        </p:spPr>
        <p:txBody>
          <a:bodyPr/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ru-RU" dirty="0" smtClean="0"/>
              <a:t>Движущими силами педагогического процесса являются противоречия между требованиями к ребенку и его реальными возможностями. Объяснение путей разрешения этих противоречий было заложено в культурно-исторической концепции Л.С. </a:t>
            </a:r>
            <a:r>
              <a:rPr lang="ru-RU" dirty="0" err="1" smtClean="0"/>
              <a:t>Выготскиого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Школа успеха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«Если школьник с первого класса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подготовлен к тому, что он должен учиться создавать,</a:t>
            </a:r>
          </a:p>
          <a:p>
            <a:pPr>
              <a:lnSpc>
                <a:spcPct val="90000"/>
              </a:lnSpc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придумывать, находить оригинальные решения,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то формирование личности будет проходить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на основе обогащения ее интеллектуального профиля… </a:t>
            </a:r>
          </a:p>
          <a:p>
            <a:pPr>
              <a:lnSpc>
                <a:spcPct val="90000"/>
              </a:lnSpc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Обучая детей творческому мышлению,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мы обогащаем их не только интеллектуально,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но и личностно»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Р.Дж.Стернберг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Е.Григоренко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b="1" dirty="0" smtClean="0"/>
              <a:t>Цель программы: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ru-RU" dirty="0" smtClean="0"/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dirty="0" smtClean="0"/>
              <a:t>Научить ребенка мыслить, сформировать у детей позитивный настрой к познавательной деятельности, дать знания, умения и навыки, возможности их применения для решения разнообразных задач. Развить мотивацию к обучению, рефлексии у детей младшего школьного возраста.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Школа успеха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Школа успеха</a:t>
            </a:r>
            <a:br>
              <a:rPr lang="ru-RU" dirty="0" smtClean="0"/>
            </a:br>
            <a:r>
              <a:rPr lang="ru-RU" dirty="0" smtClean="0"/>
              <a:t>Модель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752600"/>
            <a:ext cx="8229600" cy="449580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dirty="0" smtClean="0"/>
              <a:t>«МОЗГОВАЯ ГИМНАСТИКА» 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/>
              <a:t>РАЗМИНКА 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/>
              <a:t>ТРЕНИРОВКА ПСИХИЧЕСКИХ МЕХАНИЗМОВ, ЛЕЖАЩИХ В ОСНОВЕ ПОЗНАВАТЕЛЬНЫХ СПОСОБНОСТЕЙ: ПАМЯТИ, ВНИМАНИЯ, ВООБРАЖЕНИЯ, МЫШЛЕНИЯ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/>
              <a:t>ВЕСЁЛАЯ ПЕРЕМЕНКА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Школа успеха</a:t>
            </a:r>
            <a:br>
              <a:rPr lang="ru-RU" dirty="0" smtClean="0"/>
            </a:br>
            <a:r>
              <a:rPr lang="ru-RU" dirty="0" smtClean="0"/>
              <a:t>Модель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ЛОГИЧЕСКИ-ПОИСКОВЫЕ ЗАДАНИЯ </a:t>
            </a:r>
          </a:p>
          <a:p>
            <a:pPr>
              <a:defRPr/>
            </a:pPr>
            <a:r>
              <a:rPr lang="ru-RU" dirty="0" smtClean="0"/>
              <a:t>КОРРЕГИРУIОЩАЯ ГИМНАСТИКА ДЛЯ ГЛАЗ ГРАФИЧЕСКИЙ ДИКТАНТ, ШТРИХОВКА </a:t>
            </a:r>
          </a:p>
          <a:p>
            <a:pPr>
              <a:defRPr/>
            </a:pPr>
            <a:r>
              <a:rPr lang="ru-RU" dirty="0" smtClean="0"/>
              <a:t>ТРЕНИРОВКА И РАЗВИТИЕ ПСИХИЧЕСКИХ МЕХАНИЗМОВ, ЛЕЖАЩИХ В ОСНОВЕ ПОЗНАВАТЕЛЬНЫХ СПОСОБНОСТЕЙ, ПАМЯТИ, ВНИМАНИЯ</a:t>
            </a:r>
            <a:r>
              <a:rPr lang="ru-RU" smtClean="0"/>
              <a:t>, ВООБРАЖЕНИЯ. 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Разминка</a:t>
            </a:r>
          </a:p>
        </p:txBody>
      </p:sp>
      <p:pic>
        <p:nvPicPr>
          <p:cNvPr id="12291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20775" y="1524000"/>
            <a:ext cx="6900863" cy="4495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трудничество">
  <a:themeElements>
    <a:clrScheme name="Сотрудничество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Сотрудничество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103</TotalTime>
  <Words>353</Words>
  <Application>Microsoft Office PowerPoint</Application>
  <PresentationFormat>Экран (4:3)</PresentationFormat>
  <Paragraphs>57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Garamond</vt:lpstr>
      <vt:lpstr>Arial</vt:lpstr>
      <vt:lpstr>Calibri</vt:lpstr>
      <vt:lpstr>Times New Roman</vt:lpstr>
      <vt:lpstr>Comic Sans MS</vt:lpstr>
      <vt:lpstr>Сотрудничество</vt:lpstr>
      <vt:lpstr> Психологическое сопровождение на этапе реализации ГОС НОУ. Опыт и перспективы </vt:lpstr>
      <vt:lpstr>Слайд 2</vt:lpstr>
      <vt:lpstr>Необходимые условия для развивающих занятий</vt:lpstr>
      <vt:lpstr>Слайд 4</vt:lpstr>
      <vt:lpstr>Школа успеха</vt:lpstr>
      <vt:lpstr>Школа успеха</vt:lpstr>
      <vt:lpstr>Школа успеха Модель занятия</vt:lpstr>
      <vt:lpstr>Школа успеха Модель занятия</vt:lpstr>
      <vt:lpstr>Разминка</vt:lpstr>
      <vt:lpstr>Игра «Внимание»</vt:lpstr>
      <vt:lpstr>Игра «Внимание»</vt:lpstr>
      <vt:lpstr>Слайд 12</vt:lpstr>
      <vt:lpstr>Игра «Внимание»</vt:lpstr>
      <vt:lpstr>А Л Ф А В И Т</vt:lpstr>
      <vt:lpstr>Алфавит</vt:lpstr>
      <vt:lpstr>Узнай число </vt:lpstr>
      <vt:lpstr>Шифровальщик</vt:lpstr>
      <vt:lpstr>Слайд 18</vt:lpstr>
      <vt:lpstr>Отгадай загадку</vt:lpstr>
      <vt:lpstr>Задачи</vt:lpstr>
      <vt:lpstr>Выбери фигуру</vt:lpstr>
      <vt:lpstr>Слайд 22</vt:lpstr>
      <vt:lpstr>Пожелание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777</dc:creator>
  <cp:lastModifiedBy>Яранцева Н.М.</cp:lastModifiedBy>
  <cp:revision>11</cp:revision>
  <cp:lastPrinted>1601-01-01T00:00:00Z</cp:lastPrinted>
  <dcterms:created xsi:type="dcterms:W3CDTF">2012-12-18T06:07:59Z</dcterms:created>
  <dcterms:modified xsi:type="dcterms:W3CDTF">2013-08-06T10:51:25Z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